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65" r:id="rId4"/>
    <p:sldId id="259" r:id="rId5"/>
    <p:sldId id="267" r:id="rId6"/>
    <p:sldId id="261" r:id="rId7"/>
    <p:sldId id="262" r:id="rId8"/>
  </p:sldIdLst>
  <p:sldSz cx="18288000" cy="10287000"/>
  <p:notesSz cx="6858000" cy="9144000"/>
  <p:embeddedFontLst>
    <p:embeddedFont>
      <p:font typeface="EB Garamond" panose="020B0604020202020204" charset="0"/>
      <p:regular r:id="rId10"/>
      <p:bold r:id="rId11"/>
      <p:italic r:id="rId12"/>
      <p:boldItalic r:id="rId13"/>
    </p:embeddedFont>
    <p:embeddedFont>
      <p:font typeface="Arial Bold" panose="020B0704020202020204" pitchFamily="34" charset="0"/>
      <p:regular r:id="rId14"/>
      <p:bold r:id="rId15"/>
    </p:embeddedFont>
    <p:embeddedFont>
      <p:font typeface="EB Garamond Medium" panose="020B0604020202020204" charset="0"/>
      <p:regular r:id="rId16"/>
      <p:bold r:id="rId17"/>
      <p:italic r:id="rId18"/>
      <p:boldItalic r:id="rId19"/>
    </p:embeddedFont>
    <p:embeddedFont>
      <p:font typeface="Public Sans Bold Italics" panose="020B0604020202020204" charset="0"/>
      <p:regular r:id="rId20"/>
    </p:embeddedFont>
    <p:embeddedFont>
      <p:font typeface="EB Garamond Bold" panose="020B0604020202020204" charset="0"/>
      <p:regular r:id="rId21"/>
    </p:embeddedFon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Arial" panose="020B0604020202020204" pitchFamily="34" charset="0"/>
      <p:regular r:id="rId26"/>
    </p:embeddedFont>
    <p:embeddedFont>
      <p:font typeface="Public Sans Bold" panose="020B0604020202020204" charset="0"/>
      <p:regular r:id="rId27"/>
    </p:embeddedFont>
    <p:embeddedFont>
      <p:font typeface="Public Sans" panose="020B0604020202020204" charset="0"/>
      <p:regular r:id="rId28"/>
      <p:bold r:id="rId29"/>
      <p:italic r:id="rId30"/>
      <p:boldItalic r:id="rId3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nknown User" initials="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3" d="100"/>
          <a:sy n="73" d="100"/>
        </p:scale>
        <p:origin x="594" y="6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font" Target="fonts/font17.fntdata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font" Target="fonts/font2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32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font" Target="fonts/font19.fntdata"/><Relationship Id="rId36" Type="http://schemas.openxmlformats.org/officeDocument/2006/relationships/tableStyles" Target="tableStyle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31" Type="http://schemas.openxmlformats.org/officeDocument/2006/relationships/font" Target="fonts/font22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font" Target="fonts/font18.fntdata"/><Relationship Id="rId30" Type="http://schemas.openxmlformats.org/officeDocument/2006/relationships/font" Target="fonts/font21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28.04.2023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4" name="Google Shape;1844;g1f5dca458e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5" name="Google Shape;1845;g1f5dca458e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4784951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1" name="Google Shape;1861;g1f5dca458e3_0_18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2" name="Google Shape;1862;g1f5dca458e3_0_18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587931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216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8287980" cy="10296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" name="Google Shape;19;p216"/>
          <p:cNvGrpSpPr/>
          <p:nvPr/>
        </p:nvGrpSpPr>
        <p:grpSpPr>
          <a:xfrm>
            <a:off x="541051" y="452013"/>
            <a:ext cx="350450" cy="8587774"/>
            <a:chOff x="270520" y="1140367"/>
            <a:chExt cx="175260" cy="4075443"/>
          </a:xfrm>
        </p:grpSpPr>
        <p:grpSp>
          <p:nvGrpSpPr>
            <p:cNvPr id="20" name="Google Shape;20;p216"/>
            <p:cNvGrpSpPr/>
            <p:nvPr/>
          </p:nvGrpSpPr>
          <p:grpSpPr>
            <a:xfrm>
              <a:off x="270520" y="3891468"/>
              <a:ext cx="175260" cy="1324342"/>
              <a:chOff x="129115" y="3948030"/>
              <a:chExt cx="175260" cy="1324342"/>
            </a:xfrm>
          </p:grpSpPr>
          <p:sp>
            <p:nvSpPr>
              <p:cNvPr id="21" name="Google Shape;21;p216"/>
              <p:cNvSpPr/>
              <p:nvPr/>
            </p:nvSpPr>
            <p:spPr>
              <a:xfrm>
                <a:off x="129115" y="3948030"/>
                <a:ext cx="175260" cy="373913"/>
              </a:xfrm>
              <a:prstGeom prst="rect">
                <a:avLst/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2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22" name="Google Shape;22;p216"/>
              <p:cNvCxnSpPr/>
              <p:nvPr/>
            </p:nvCxnSpPr>
            <p:spPr>
              <a:xfrm>
                <a:off x="216745" y="4159529"/>
                <a:ext cx="0" cy="1112843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lt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</p:grpSp>
        <p:grpSp>
          <p:nvGrpSpPr>
            <p:cNvPr id="23" name="Google Shape;23;p216"/>
            <p:cNvGrpSpPr/>
            <p:nvPr/>
          </p:nvGrpSpPr>
          <p:grpSpPr>
            <a:xfrm>
              <a:off x="270520" y="1140367"/>
              <a:ext cx="175260" cy="2488023"/>
              <a:chOff x="129115" y="1196929"/>
              <a:chExt cx="175260" cy="2488023"/>
            </a:xfrm>
          </p:grpSpPr>
          <p:cxnSp>
            <p:nvCxnSpPr>
              <p:cNvPr id="24" name="Google Shape;24;p216"/>
              <p:cNvCxnSpPr/>
              <p:nvPr/>
            </p:nvCxnSpPr>
            <p:spPr>
              <a:xfrm flipH="1">
                <a:off x="214345" y="1402852"/>
                <a:ext cx="2400" cy="2282100"/>
              </a:xfrm>
              <a:prstGeom prst="straightConnector1">
                <a:avLst/>
              </a:prstGeom>
              <a:noFill/>
              <a:ln w="12700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</p:cxnSp>
          <p:sp>
            <p:nvSpPr>
              <p:cNvPr id="25" name="Google Shape;25;p216"/>
              <p:cNvSpPr/>
              <p:nvPr/>
            </p:nvSpPr>
            <p:spPr>
              <a:xfrm>
                <a:off x="129115" y="1196929"/>
                <a:ext cx="175260" cy="373913"/>
              </a:xfrm>
              <a:prstGeom prst="rect">
                <a:avLst/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2800" b="0" i="0" u="none" strike="noStrike" cap="none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473101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10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5" name="Google Shape;1085;p282" descr="Shape&#10;&#10;Description automatically generated with low confidence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8287980" cy="10286988"/>
          </a:xfrm>
          <a:prstGeom prst="rect">
            <a:avLst/>
          </a:prstGeom>
          <a:noFill/>
          <a:ln>
            <a:noFill/>
          </a:ln>
        </p:spPr>
      </p:pic>
      <p:sp>
        <p:nvSpPr>
          <p:cNvPr id="1086" name="Google Shape;1086;p282"/>
          <p:cNvSpPr txBox="1">
            <a:spLocks noGrp="1"/>
          </p:cNvSpPr>
          <p:nvPr>
            <p:ph type="title"/>
          </p:nvPr>
        </p:nvSpPr>
        <p:spPr>
          <a:xfrm>
            <a:off x="271462" y="404811"/>
            <a:ext cx="15773400" cy="6881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2366A"/>
              </a:buClr>
              <a:buSzPts val="1700"/>
              <a:buFont typeface="Public Sans"/>
              <a:buNone/>
              <a:defRPr sz="3400" b="1" i="0" u="none" strike="noStrike" cap="none">
                <a:solidFill>
                  <a:srgbClr val="22366A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87" name="Google Shape;1087;p282"/>
          <p:cNvSpPr/>
          <p:nvPr/>
        </p:nvSpPr>
        <p:spPr>
          <a:xfrm>
            <a:off x="1" y="404811"/>
            <a:ext cx="271462" cy="688182"/>
          </a:xfrm>
          <a:prstGeom prst="rect">
            <a:avLst/>
          </a:prstGeom>
          <a:solidFill>
            <a:srgbClr val="22366A"/>
          </a:solidFill>
          <a:ln>
            <a:noFill/>
          </a:ln>
        </p:spPr>
        <p:txBody>
          <a:bodyPr spcFirstLastPara="1" wrap="square" lIns="182850" tIns="91400" rIns="182850" bIns="914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36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088" name="Google Shape;1088;p282"/>
          <p:cNvGrpSpPr/>
          <p:nvPr/>
        </p:nvGrpSpPr>
        <p:grpSpPr>
          <a:xfrm>
            <a:off x="4882526" y="2120819"/>
            <a:ext cx="8518772" cy="6798354"/>
            <a:chOff x="2441263" y="1068029"/>
            <a:chExt cx="4259386" cy="3399177"/>
          </a:xfrm>
        </p:grpSpPr>
        <p:pic>
          <p:nvPicPr>
            <p:cNvPr id="1089" name="Google Shape;1089;p282" descr="Icon&#10;&#10;Description automatically generated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2625376" y="1068029"/>
              <a:ext cx="3885072" cy="3371043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090" name="Google Shape;1090;p282"/>
            <p:cNvGrpSpPr/>
            <p:nvPr/>
          </p:nvGrpSpPr>
          <p:grpSpPr>
            <a:xfrm>
              <a:off x="2441263" y="1089939"/>
              <a:ext cx="4259386" cy="3377267"/>
              <a:chOff x="2441263" y="1089939"/>
              <a:chExt cx="4259386" cy="3377267"/>
            </a:xfrm>
          </p:grpSpPr>
          <p:sp>
            <p:nvSpPr>
              <p:cNvPr id="1091" name="Google Shape;1091;p282"/>
              <p:cNvSpPr/>
              <p:nvPr/>
            </p:nvSpPr>
            <p:spPr>
              <a:xfrm>
                <a:off x="6618723" y="2315344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28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2" name="Google Shape;1092;p282"/>
              <p:cNvSpPr/>
              <p:nvPr/>
            </p:nvSpPr>
            <p:spPr>
              <a:xfrm>
                <a:off x="6426200" y="356753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28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3" name="Google Shape;1093;p282"/>
              <p:cNvSpPr/>
              <p:nvPr/>
            </p:nvSpPr>
            <p:spPr>
              <a:xfrm>
                <a:off x="5448688" y="4385279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28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4" name="Google Shape;1094;p282"/>
              <p:cNvSpPr/>
              <p:nvPr/>
            </p:nvSpPr>
            <p:spPr>
              <a:xfrm>
                <a:off x="6444214" y="1089939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28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5" name="Google Shape;1095;p282"/>
              <p:cNvSpPr/>
              <p:nvPr/>
            </p:nvSpPr>
            <p:spPr>
              <a:xfrm>
                <a:off x="2441263" y="2315345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28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6" name="Google Shape;1096;p282"/>
              <p:cNvSpPr/>
              <p:nvPr/>
            </p:nvSpPr>
            <p:spPr>
              <a:xfrm>
                <a:off x="2619761" y="3574306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28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7" name="Google Shape;1097;p282"/>
              <p:cNvSpPr/>
              <p:nvPr/>
            </p:nvSpPr>
            <p:spPr>
              <a:xfrm>
                <a:off x="3592732" y="4385280"/>
                <a:ext cx="81926" cy="81926"/>
              </a:xfrm>
              <a:prstGeom prst="ellipse">
                <a:avLst/>
              </a:prstGeom>
              <a:solidFill>
                <a:srgbClr val="BC8638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28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098" name="Google Shape;1098;p282"/>
              <p:cNvSpPr/>
              <p:nvPr/>
            </p:nvSpPr>
            <p:spPr>
              <a:xfrm>
                <a:off x="2619761" y="1096713"/>
                <a:ext cx="81926" cy="81926"/>
              </a:xfrm>
              <a:prstGeom prst="ellipse">
                <a:avLst/>
              </a:prstGeom>
              <a:solidFill>
                <a:srgbClr val="03508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28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  <p:grpSp>
          <p:nvGrpSpPr>
            <p:cNvPr id="1099" name="Google Shape;1099;p282"/>
            <p:cNvGrpSpPr/>
            <p:nvPr/>
          </p:nvGrpSpPr>
          <p:grpSpPr>
            <a:xfrm>
              <a:off x="3551613" y="1402488"/>
              <a:ext cx="2053983" cy="2053983"/>
              <a:chOff x="3766548" y="1602249"/>
              <a:chExt cx="2053983" cy="2053983"/>
            </a:xfrm>
          </p:grpSpPr>
          <p:sp>
            <p:nvSpPr>
              <p:cNvPr id="1100" name="Google Shape;1100;p282"/>
              <p:cNvSpPr/>
              <p:nvPr/>
            </p:nvSpPr>
            <p:spPr>
              <a:xfrm>
                <a:off x="3766548" y="1602249"/>
                <a:ext cx="2053983" cy="2053983"/>
              </a:xfrm>
              <a:prstGeom prst="ellipse">
                <a:avLst/>
              </a:prstGeom>
              <a:solidFill>
                <a:srgbClr val="F2F2F2"/>
              </a:solidFill>
              <a:ln w="25400" cap="flat" cmpd="sng">
                <a:solidFill>
                  <a:srgbClr val="F2F2F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28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  <p:sp>
            <p:nvSpPr>
              <p:cNvPr id="1101" name="Google Shape;1101;p282"/>
              <p:cNvSpPr/>
              <p:nvPr/>
            </p:nvSpPr>
            <p:spPr>
              <a:xfrm>
                <a:off x="3820905" y="1656606"/>
                <a:ext cx="1945269" cy="1945269"/>
              </a:xfrm>
              <a:prstGeom prst="ellipse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2800" b="0" i="0" u="none" strike="noStrike" cap="none">
                  <a:solidFill>
                    <a:schemeClr val="lt1"/>
                  </a:solidFill>
                  <a:latin typeface="Public Sans"/>
                  <a:ea typeface="Public Sans"/>
                  <a:cs typeface="Public Sans"/>
                  <a:sym typeface="Public Sans"/>
                </a:endParaRPr>
              </a:p>
            </p:txBody>
          </p:sp>
        </p:grpSp>
      </p:grpSp>
      <p:sp>
        <p:nvSpPr>
          <p:cNvPr id="1102" name="Google Shape;1102;p282"/>
          <p:cNvSpPr txBox="1">
            <a:spLocks noGrp="1"/>
          </p:cNvSpPr>
          <p:nvPr>
            <p:ph type="body" idx="1"/>
          </p:nvPr>
        </p:nvSpPr>
        <p:spPr>
          <a:xfrm>
            <a:off x="7438492" y="4528830"/>
            <a:ext cx="3429500" cy="640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914400" marR="0" lvl="0" indent="-4572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1828800" marR="0" lvl="1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2743200" marR="0" lvl="2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3657600" marR="0" lvl="3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4572000" marR="0" lvl="4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5486400" marR="0" lvl="5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6400800" marR="0" lvl="6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7315200" marR="0" lvl="7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8229600" marR="0" lvl="8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3" name="Google Shape;1103;p282"/>
          <p:cNvSpPr txBox="1">
            <a:spLocks noGrp="1"/>
          </p:cNvSpPr>
          <p:nvPr>
            <p:ph type="body" idx="2"/>
          </p:nvPr>
        </p:nvSpPr>
        <p:spPr>
          <a:xfrm>
            <a:off x="1634270" y="1922218"/>
            <a:ext cx="3429500" cy="640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914400" marR="0" lvl="0" indent="-457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1828800" marR="0" lvl="1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2743200" marR="0" lvl="2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3657600" marR="0" lvl="3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4572000" marR="0" lvl="4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5486400" marR="0" lvl="5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6400800" marR="0" lvl="6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7315200" marR="0" lvl="7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8229600" marR="0" lvl="8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4" name="Google Shape;1104;p282"/>
          <p:cNvSpPr txBox="1">
            <a:spLocks noGrp="1"/>
          </p:cNvSpPr>
          <p:nvPr>
            <p:ph type="body" idx="3"/>
          </p:nvPr>
        </p:nvSpPr>
        <p:spPr>
          <a:xfrm>
            <a:off x="1267840" y="4377232"/>
            <a:ext cx="3429500" cy="640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914400" marR="0" lvl="0" indent="-457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1828800" marR="0" lvl="1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2743200" marR="0" lvl="2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3657600" marR="0" lvl="3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4572000" marR="0" lvl="4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5486400" marR="0" lvl="5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6400800" marR="0" lvl="6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7315200" marR="0" lvl="7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8229600" marR="0" lvl="8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5" name="Google Shape;1105;p282"/>
          <p:cNvSpPr txBox="1">
            <a:spLocks noGrp="1"/>
          </p:cNvSpPr>
          <p:nvPr>
            <p:ph type="body" idx="4"/>
          </p:nvPr>
        </p:nvSpPr>
        <p:spPr>
          <a:xfrm>
            <a:off x="1607816" y="6897702"/>
            <a:ext cx="3429500" cy="640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914400" marR="0" lvl="0" indent="-457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1828800" marR="0" lvl="1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2743200" marR="0" lvl="2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3657600" marR="0" lvl="3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4572000" marR="0" lvl="4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5486400" marR="0" lvl="5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6400800" marR="0" lvl="6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7315200" marR="0" lvl="7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8229600" marR="0" lvl="8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6" name="Google Shape;1106;p282"/>
          <p:cNvSpPr txBox="1">
            <a:spLocks noGrp="1"/>
          </p:cNvSpPr>
          <p:nvPr>
            <p:ph type="body" idx="5"/>
          </p:nvPr>
        </p:nvSpPr>
        <p:spPr>
          <a:xfrm>
            <a:off x="3596490" y="8517102"/>
            <a:ext cx="3429500" cy="640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914400" marR="0" lvl="0" indent="-4572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1828800" marR="0" lvl="1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2743200" marR="0" lvl="2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3657600" marR="0" lvl="3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4572000" marR="0" lvl="4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5486400" marR="0" lvl="5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6400800" marR="0" lvl="6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7315200" marR="0" lvl="7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8229600" marR="0" lvl="8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7" name="Google Shape;1107;p282"/>
          <p:cNvSpPr txBox="1">
            <a:spLocks noGrp="1"/>
          </p:cNvSpPr>
          <p:nvPr>
            <p:ph type="body" idx="6"/>
          </p:nvPr>
        </p:nvSpPr>
        <p:spPr>
          <a:xfrm>
            <a:off x="13231032" y="1922218"/>
            <a:ext cx="3429500" cy="640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9144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1828800" marR="0" lvl="1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2743200" marR="0" lvl="2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3657600" marR="0" lvl="3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4572000" marR="0" lvl="4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5486400" marR="0" lvl="5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6400800" marR="0" lvl="6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7315200" marR="0" lvl="7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8229600" marR="0" lvl="8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8" name="Google Shape;1108;p282"/>
          <p:cNvSpPr txBox="1">
            <a:spLocks noGrp="1"/>
          </p:cNvSpPr>
          <p:nvPr>
            <p:ph type="body" idx="7"/>
          </p:nvPr>
        </p:nvSpPr>
        <p:spPr>
          <a:xfrm>
            <a:off x="13574308" y="4377232"/>
            <a:ext cx="3429500" cy="640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9144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1828800" marR="0" lvl="1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2743200" marR="0" lvl="2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3657600" marR="0" lvl="3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4572000" marR="0" lvl="4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5486400" marR="0" lvl="5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6400800" marR="0" lvl="6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7315200" marR="0" lvl="7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8229600" marR="0" lvl="8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09" name="Google Shape;1109;p282"/>
          <p:cNvSpPr txBox="1">
            <a:spLocks noGrp="1"/>
          </p:cNvSpPr>
          <p:nvPr>
            <p:ph type="body" idx="8"/>
          </p:nvPr>
        </p:nvSpPr>
        <p:spPr>
          <a:xfrm>
            <a:off x="13204578" y="6897702"/>
            <a:ext cx="3429500" cy="640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9144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1828800" marR="0" lvl="1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2743200" marR="0" lvl="2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3657600" marR="0" lvl="3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4572000" marR="0" lvl="4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5486400" marR="0" lvl="5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6400800" marR="0" lvl="6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7315200" marR="0" lvl="7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8229600" marR="0" lvl="8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10" name="Google Shape;1110;p282"/>
          <p:cNvSpPr txBox="1">
            <a:spLocks noGrp="1"/>
          </p:cNvSpPr>
          <p:nvPr>
            <p:ph type="body" idx="9"/>
          </p:nvPr>
        </p:nvSpPr>
        <p:spPr>
          <a:xfrm>
            <a:off x="11169880" y="8517102"/>
            <a:ext cx="3429500" cy="640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914400" marR="0" lvl="0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Public Sans"/>
                <a:ea typeface="Public Sans"/>
                <a:cs typeface="Public Sans"/>
                <a:sym typeface="Public Sans"/>
              </a:defRPr>
            </a:lvl1pPr>
            <a:lvl2pPr marL="1828800" marR="0" lvl="1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2pPr>
            <a:lvl3pPr marL="2743200" marR="0" lvl="2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3pPr>
            <a:lvl4pPr marL="3657600" marR="0" lvl="3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4pPr>
            <a:lvl5pPr marL="4572000" marR="0" lvl="4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800" b="1" i="0" u="none" strike="noStrike" cap="none">
                <a:solidFill>
                  <a:schemeClr val="dk2"/>
                </a:solidFill>
                <a:latin typeface="Public Sans"/>
                <a:ea typeface="Public Sans"/>
                <a:cs typeface="Public Sans"/>
                <a:sym typeface="Public Sans"/>
              </a:defRPr>
            </a:lvl5pPr>
            <a:lvl6pPr marL="5486400" marR="0" lvl="5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6400800" marR="0" lvl="6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7315200" marR="0" lvl="7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8229600" marR="0" lvl="8" indent="-457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653709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4/28/2023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 b="1"/>
          <a:stretch>
            <a:fillRect/>
          </a:stretch>
        </p:blipFill>
        <p:spPr>
          <a:xfrm>
            <a:off x="-381000" y="182860"/>
            <a:ext cx="18288000" cy="10270434"/>
          </a:xfrm>
          <a:prstGeom prst="rect">
            <a:avLst/>
          </a:prstGeom>
        </p:spPr>
      </p:pic>
      <p:sp>
        <p:nvSpPr>
          <p:cNvPr id="3" name="AutoShape 3"/>
          <p:cNvSpPr/>
          <p:nvPr/>
        </p:nvSpPr>
        <p:spPr>
          <a:xfrm rot="176645">
            <a:off x="658319" y="6505285"/>
            <a:ext cx="1112705" cy="0"/>
          </a:xfrm>
          <a:prstGeom prst="line">
            <a:avLst/>
          </a:prstGeom>
        </p:spPr>
      </p:sp>
      <p:sp>
        <p:nvSpPr>
          <p:cNvPr id="4" name="TextBox 4"/>
          <p:cNvSpPr txBox="1"/>
          <p:nvPr/>
        </p:nvSpPr>
        <p:spPr>
          <a:xfrm>
            <a:off x="-381000" y="4654863"/>
            <a:ext cx="7463265" cy="14875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 dirty="0" smtClean="0">
                <a:solidFill>
                  <a:srgbClr val="223669"/>
                </a:solidFill>
                <a:latin typeface="Public Sans Bold"/>
              </a:rPr>
              <a:t>“JOB SEARCH WEBSITE”</a:t>
            </a:r>
          </a:p>
          <a:p>
            <a:pPr lvl="0">
              <a:lnSpc>
                <a:spcPts val="5759"/>
              </a:lnSpc>
            </a:pPr>
            <a:endParaRPr lang="en-US" sz="4800" dirty="0">
              <a:solidFill>
                <a:srgbClr val="223669"/>
              </a:solidFill>
              <a:latin typeface="Public Sans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542177" y="7444636"/>
            <a:ext cx="7195950" cy="6992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759"/>
              </a:lnSpc>
            </a:pPr>
            <a:r>
              <a:rPr lang="en-US" sz="4800" dirty="0">
                <a:solidFill>
                  <a:srgbClr val="223669"/>
                </a:solidFill>
                <a:latin typeface="Public Sans Bold"/>
              </a:rPr>
              <a:t>Task - 3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 r="11111"/>
          <a:stretch>
            <a:fillRect/>
          </a:stretch>
        </p:blipFill>
        <p:spPr>
          <a:xfrm>
            <a:off x="0" y="0"/>
            <a:ext cx="18288000" cy="10286988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rcRect r="105"/>
          <a:stretch>
            <a:fillRect/>
          </a:stretch>
        </p:blipFill>
        <p:spPr>
          <a:xfrm>
            <a:off x="0" y="12"/>
            <a:ext cx="18287980" cy="10296000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0" y="1276342"/>
            <a:ext cx="9468092" cy="8061664"/>
            <a:chOff x="0" y="0"/>
            <a:chExt cx="12624123" cy="10748885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624181" cy="10748899"/>
            </a:xfrm>
            <a:custGeom>
              <a:avLst/>
              <a:gdLst/>
              <a:ahLst/>
              <a:cxnLst/>
              <a:rect l="l" t="t" r="r" b="b"/>
              <a:pathLst>
                <a:path w="12624181" h="10748899">
                  <a:moveTo>
                    <a:pt x="0" y="0"/>
                  </a:moveTo>
                  <a:lnTo>
                    <a:pt x="12624181" y="0"/>
                  </a:lnTo>
                  <a:lnTo>
                    <a:pt x="12624181" y="10748899"/>
                  </a:lnTo>
                  <a:lnTo>
                    <a:pt x="0" y="10748899"/>
                  </a:lnTo>
                  <a:close/>
                </a:path>
              </a:pathLst>
            </a:custGeom>
            <a:solidFill>
              <a:srgbClr val="223669"/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0" y="1639884"/>
            <a:ext cx="289422" cy="647060"/>
            <a:chOff x="0" y="0"/>
            <a:chExt cx="385896" cy="862747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385953" cy="862711"/>
            </a:xfrm>
            <a:custGeom>
              <a:avLst/>
              <a:gdLst/>
              <a:ahLst/>
              <a:cxnLst/>
              <a:rect l="l" t="t" r="r" b="b"/>
              <a:pathLst>
                <a:path w="385953" h="862711">
                  <a:moveTo>
                    <a:pt x="0" y="0"/>
                  </a:moveTo>
                  <a:lnTo>
                    <a:pt x="385953" y="0"/>
                  </a:lnTo>
                  <a:lnTo>
                    <a:pt x="385953" y="862711"/>
                  </a:lnTo>
                  <a:lnTo>
                    <a:pt x="0" y="862711"/>
                  </a:lnTo>
                  <a:close/>
                </a:path>
              </a:pathLst>
            </a:custGeom>
            <a:solidFill>
              <a:srgbClr val="C88C32"/>
            </a:solidFill>
          </p:spPr>
        </p:sp>
      </p:grpSp>
      <p:sp>
        <p:nvSpPr>
          <p:cNvPr id="8" name="TextBox 8"/>
          <p:cNvSpPr txBox="1"/>
          <p:nvPr/>
        </p:nvSpPr>
        <p:spPr>
          <a:xfrm>
            <a:off x="379422" y="1667320"/>
            <a:ext cx="6661475" cy="5967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89"/>
              </a:lnSpc>
            </a:pPr>
            <a:r>
              <a:rPr lang="en-US" sz="3658">
                <a:solidFill>
                  <a:srgbClr val="C88C32"/>
                </a:solidFill>
                <a:latin typeface="EB Garamond Bold"/>
              </a:rPr>
              <a:t>Your Project Name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80845" y="2646541"/>
            <a:ext cx="8914324" cy="59719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75640" lvl="1" indent="-337820" algn="l">
              <a:lnSpc>
                <a:spcPts val="3359"/>
              </a:lnSpc>
              <a:buFont typeface="Arial"/>
              <a:buChar char="•"/>
            </a:pPr>
            <a:r>
              <a:rPr lang="en-US" sz="2799">
                <a:solidFill>
                  <a:srgbClr val="FFFFFF"/>
                </a:solidFill>
                <a:latin typeface="EB Garamond Medium"/>
              </a:rPr>
              <a:t>Your Project Introduction</a:t>
            </a:r>
          </a:p>
        </p:txBody>
      </p:sp>
      <p:pic>
        <p:nvPicPr>
          <p:cNvPr id="10" name="Picture 10"/>
          <p:cNvPicPr>
            <a:picLocks noChangeAspect="1"/>
          </p:cNvPicPr>
          <p:nvPr/>
        </p:nvPicPr>
        <p:blipFill>
          <a:blip r:embed="rId5"/>
          <a:srcRect r="17"/>
          <a:stretch>
            <a:fillRect/>
          </a:stretch>
        </p:blipFill>
        <p:spPr>
          <a:xfrm>
            <a:off x="8534550" y="484226"/>
            <a:ext cx="18288000" cy="10287000"/>
          </a:xfrm>
          <a:prstGeom prst="rect">
            <a:avLst/>
          </a:prstGeom>
        </p:spPr>
      </p:pic>
      <p:graphicFrame>
        <p:nvGraphicFramePr>
          <p:cNvPr id="11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8469155"/>
              </p:ext>
            </p:extLst>
          </p:nvPr>
        </p:nvGraphicFramePr>
        <p:xfrm>
          <a:off x="401443" y="3540432"/>
          <a:ext cx="8825764" cy="4879668"/>
        </p:xfrm>
        <a:graphic>
          <a:graphicData uri="http://schemas.openxmlformats.org/drawingml/2006/table">
            <a:tbl>
              <a:tblPr/>
              <a:tblGrid>
                <a:gridCol w="338637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9071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3222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31367"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799">
                          <a:solidFill>
                            <a:srgbClr val="C88C32"/>
                          </a:solidFill>
                          <a:latin typeface="Arial Bold"/>
                        </a:rPr>
                        <a:t>LMS Username</a:t>
                      </a:r>
                      <a:endParaRPr lang="en-US" sz="110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799">
                          <a:solidFill>
                            <a:srgbClr val="C88C32"/>
                          </a:solidFill>
                          <a:latin typeface="Arial Bold"/>
                        </a:rPr>
                        <a:t>Name </a:t>
                      </a:r>
                      <a:endParaRPr lang="en-US" sz="110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ts val="3359"/>
                        </a:lnSpc>
                        <a:defRPr/>
                      </a:pPr>
                      <a:r>
                        <a:rPr lang="en-US" sz="2799">
                          <a:solidFill>
                            <a:srgbClr val="C88C32"/>
                          </a:solidFill>
                          <a:latin typeface="Arial Bold"/>
                        </a:rPr>
                        <a:t>Batch </a:t>
                      </a:r>
                      <a:endParaRPr lang="en-US" sz="1100"/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08468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ts val="335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3200" dirty="0" smtClean="0">
                          <a:solidFill>
                            <a:schemeClr val="bg1"/>
                          </a:solidFill>
                        </a:rPr>
                        <a:t>2113a52189</a:t>
                      </a:r>
                    </a:p>
                    <a:p>
                      <a:pPr algn="l">
                        <a:lnSpc>
                          <a:spcPts val="3359"/>
                        </a:lnSpc>
                        <a:defRPr/>
                      </a:pPr>
                      <a:endParaRPr 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ts val="335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799" dirty="0" smtClean="0">
                          <a:solidFill>
                            <a:schemeClr val="bg1"/>
                          </a:solidFill>
                          <a:latin typeface="Arial"/>
                        </a:rPr>
                        <a:t>MUGLIAN </a:t>
                      </a:r>
                      <a:r>
                        <a:rPr lang="en-US" sz="2799" baseline="0" dirty="0" smtClean="0">
                          <a:solidFill>
                            <a:schemeClr val="bg1"/>
                          </a:solidFill>
                          <a:latin typeface="Arial"/>
                        </a:rPr>
                        <a:t>. E</a:t>
                      </a:r>
                      <a:endParaRPr lang="en-US" sz="1100" dirty="0" smtClean="0">
                        <a:solidFill>
                          <a:schemeClr val="bg1"/>
                        </a:solidFill>
                      </a:endParaRPr>
                    </a:p>
                    <a:p>
                      <a:pPr algn="l">
                        <a:lnSpc>
                          <a:spcPts val="3359"/>
                        </a:lnSpc>
                        <a:defRPr/>
                      </a:pPr>
                      <a:endParaRPr 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799">
                          <a:solidFill>
                            <a:schemeClr val="bg1"/>
                          </a:solidFill>
                          <a:latin typeface="Arial"/>
                        </a:rPr>
                        <a:t>A52</a:t>
                      </a:r>
                      <a:endParaRPr lang="en-US" sz="110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8468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ts val="335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3200" dirty="0" smtClean="0">
                          <a:solidFill>
                            <a:schemeClr val="bg1"/>
                          </a:solidFill>
                        </a:rPr>
                        <a:t>2113a52167</a:t>
                      </a:r>
                    </a:p>
                    <a:p>
                      <a:pPr algn="l">
                        <a:lnSpc>
                          <a:spcPts val="3359"/>
                        </a:lnSpc>
                        <a:defRPr/>
                      </a:pPr>
                      <a:endParaRPr 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ts val="335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ADITH NARAYAN.A</a:t>
                      </a:r>
                    </a:p>
                    <a:p>
                      <a:pPr algn="l">
                        <a:lnSpc>
                          <a:spcPts val="3359"/>
                        </a:lnSpc>
                        <a:defRPr/>
                      </a:pPr>
                      <a:endParaRPr lang="en-US" sz="11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799">
                          <a:solidFill>
                            <a:schemeClr val="bg1"/>
                          </a:solidFill>
                          <a:latin typeface="Arial"/>
                        </a:rPr>
                        <a:t>A52</a:t>
                      </a:r>
                      <a:endParaRPr lang="en-US" sz="110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12141"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799" dirty="0" smtClean="0">
                          <a:solidFill>
                            <a:schemeClr val="bg1"/>
                          </a:solidFill>
                          <a:latin typeface="Arial"/>
                        </a:rPr>
                        <a:t>2113a52168</a:t>
                      </a:r>
                      <a:endParaRPr 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ts val="3359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 smtClean="0">
                          <a:solidFill>
                            <a:schemeClr val="bg1"/>
                          </a:solidFill>
                        </a:rPr>
                        <a:t>AJMAL MOHAMMED . S</a:t>
                      </a: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799">
                          <a:solidFill>
                            <a:schemeClr val="bg1"/>
                          </a:solidFill>
                          <a:latin typeface="Arial"/>
                        </a:rPr>
                        <a:t>A52</a:t>
                      </a:r>
                      <a:endParaRPr lang="en-US" sz="110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066800"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799" dirty="0" smtClean="0">
                          <a:solidFill>
                            <a:schemeClr val="bg1"/>
                          </a:solidFill>
                          <a:latin typeface="Arial"/>
                        </a:rPr>
                        <a:t>2113a52183</a:t>
                      </a:r>
                      <a:endParaRPr 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799" dirty="0" smtClean="0">
                          <a:solidFill>
                            <a:schemeClr val="bg1"/>
                          </a:solidFill>
                          <a:latin typeface="Arial"/>
                        </a:rPr>
                        <a:t>MANOJ</a:t>
                      </a:r>
                      <a:r>
                        <a:rPr lang="en-US" sz="2799" baseline="0" dirty="0" smtClean="0">
                          <a:solidFill>
                            <a:schemeClr val="bg1"/>
                          </a:solidFill>
                          <a:latin typeface="Arial"/>
                        </a:rPr>
                        <a:t> J</a:t>
                      </a:r>
                      <a:endParaRPr 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ts val="3359"/>
                        </a:lnSpc>
                        <a:defRPr/>
                      </a:pPr>
                      <a:r>
                        <a:rPr lang="en-US" sz="2799" dirty="0">
                          <a:solidFill>
                            <a:schemeClr val="bg1"/>
                          </a:solidFill>
                          <a:latin typeface="Arial"/>
                        </a:rPr>
                        <a:t>A52</a:t>
                      </a:r>
                      <a:endParaRPr lang="en-US" sz="1100" dirty="0">
                        <a:solidFill>
                          <a:schemeClr val="bg1"/>
                        </a:solidFill>
                      </a:endParaRPr>
                    </a:p>
                  </a:txBody>
                  <a:tcPr marL="91425" marR="91425" marT="91425" marB="91425" anchor="ctr">
                    <a:lnL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7" name="Google Shape;1847;g1f5dca458e3_0_0"/>
          <p:cNvSpPr txBox="1">
            <a:spLocks noGrp="1"/>
          </p:cNvSpPr>
          <p:nvPr>
            <p:ph type="body" idx="4294967295"/>
          </p:nvPr>
        </p:nvSpPr>
        <p:spPr>
          <a:xfrm>
            <a:off x="978900" y="1294092"/>
            <a:ext cx="13783800" cy="32430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82850" tIns="91400" rIns="182850" bIns="91400" rtlCol="0" anchor="t" anchorCtr="0">
            <a:noAutofit/>
          </a:bodyPr>
          <a:lstStyle/>
          <a:p>
            <a:pPr marL="0" indent="0">
              <a:lnSpc>
                <a:spcPct val="107916"/>
              </a:lnSpc>
              <a:spcBef>
                <a:spcPts val="0"/>
              </a:spcBef>
              <a:buNone/>
            </a:pPr>
            <a:r>
              <a:rPr lang="en-US" sz="3000" b="1">
                <a:solidFill>
                  <a:srgbClr val="0B5394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Create various Front End Programs</a:t>
            </a:r>
            <a:endParaRPr sz="3000" b="1">
              <a:solidFill>
                <a:srgbClr val="0B5394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0" indent="0">
              <a:lnSpc>
                <a:spcPct val="107916"/>
              </a:lnSpc>
              <a:spcBef>
                <a:spcPts val="0"/>
              </a:spcBef>
              <a:buNone/>
            </a:pPr>
            <a:endParaRPr sz="30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914400" indent="-647700">
              <a:lnSpc>
                <a:spcPct val="107916"/>
              </a:lnSpc>
              <a:spcBef>
                <a:spcPts val="0"/>
              </a:spcBef>
              <a:buClr>
                <a:schemeClr val="dk1"/>
              </a:buClr>
              <a:buSzPts val="1500"/>
              <a:buFont typeface="EB Garamond Medium"/>
              <a:buChar char="●"/>
            </a:pPr>
            <a:r>
              <a:rPr lang="en-US" sz="30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Draw and design a uniform front end code for “Your Project”</a:t>
            </a:r>
            <a:endParaRPr sz="3000">
              <a:solidFill>
                <a:schemeClr val="dk1"/>
              </a:solidFill>
              <a:latin typeface="EB Garamond Medium"/>
              <a:ea typeface="EB Garamond Medium"/>
              <a:cs typeface="EB Garamond Medium"/>
              <a:sym typeface="EB Garamond Medium"/>
            </a:endParaRPr>
          </a:p>
          <a:p>
            <a:pPr marL="914400" indent="-647700">
              <a:lnSpc>
                <a:spcPct val="107916"/>
              </a:lnSpc>
              <a:spcBef>
                <a:spcPts val="0"/>
              </a:spcBef>
              <a:buClr>
                <a:schemeClr val="dk1"/>
              </a:buClr>
              <a:buSzPts val="1500"/>
              <a:buFont typeface="EB Garamond Medium"/>
              <a:buChar char="●"/>
            </a:pPr>
            <a:r>
              <a:rPr lang="en-US" sz="3000">
                <a:solidFill>
                  <a:schemeClr val="dk1"/>
                </a:solidFill>
                <a:latin typeface="EB Garamond Medium"/>
                <a:ea typeface="EB Garamond Medium"/>
                <a:cs typeface="EB Garamond Medium"/>
                <a:sym typeface="EB Garamond Medium"/>
              </a:rPr>
              <a:t>Draw and design a interactive front end code for “Your Project”</a:t>
            </a:r>
            <a:endParaRPr sz="3000">
              <a:solidFill>
                <a:srgbClr val="0B5394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848" name="Google Shape;1848;g1f5dca458e3_0_0"/>
          <p:cNvSpPr txBox="1">
            <a:spLocks noGrp="1"/>
          </p:cNvSpPr>
          <p:nvPr>
            <p:ph type="body" idx="4294967295"/>
          </p:nvPr>
        </p:nvSpPr>
        <p:spPr>
          <a:xfrm>
            <a:off x="978900" y="7136292"/>
            <a:ext cx="14097000" cy="19062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82850" tIns="91400" rIns="182850" bIns="91400" rtlCol="0" anchor="t" anchorCtr="0">
            <a:noAutofit/>
          </a:bodyPr>
          <a:lstStyle/>
          <a:p>
            <a:pPr>
              <a:spcBef>
                <a:spcPts val="0"/>
              </a:spcBef>
              <a:buClr>
                <a:srgbClr val="000000"/>
              </a:buClr>
              <a:buSzPts val="1100"/>
              <a:buFont typeface="EB Garamond"/>
              <a:buChar char="▪"/>
            </a:pPr>
            <a:r>
              <a:rPr lang="en-US" sz="2200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Developing complicated UI using </a:t>
            </a:r>
            <a:r>
              <a:rPr lang="en-US" sz="2200">
                <a:latin typeface="EB Garamond"/>
                <a:ea typeface="EB Garamond"/>
                <a:cs typeface="EB Garamond"/>
                <a:sym typeface="EB Garamond"/>
              </a:rPr>
              <a:t>HTML</a:t>
            </a:r>
            <a:r>
              <a:rPr lang="en-US" sz="2200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 components</a:t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  <a:p>
            <a:pPr>
              <a:spcBef>
                <a:spcPts val="0"/>
              </a:spcBef>
              <a:buClr>
                <a:srgbClr val="000000"/>
              </a:buClr>
              <a:buSzPts val="1100"/>
              <a:buFont typeface="EB Garamond"/>
              <a:buChar char="▪"/>
            </a:pPr>
            <a:r>
              <a:rPr lang="en-US" sz="2200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Using props drilling and context to pass variables</a:t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  <a:p>
            <a:pPr>
              <a:spcBef>
                <a:spcPts val="0"/>
              </a:spcBef>
              <a:buClr>
                <a:srgbClr val="000000"/>
              </a:buClr>
              <a:buSzPts val="1100"/>
              <a:buFont typeface="EB Garamond"/>
              <a:buChar char="▪"/>
            </a:pPr>
            <a:r>
              <a:rPr lang="en-US" sz="2200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Getting familiar with different type of api calls</a:t>
            </a:r>
            <a:endParaRPr>
              <a:latin typeface="EB Garamond"/>
              <a:ea typeface="EB Garamond"/>
              <a:cs typeface="EB Garamond"/>
              <a:sym typeface="EB Garamond"/>
            </a:endParaRPr>
          </a:p>
          <a:p>
            <a:pPr>
              <a:spcBef>
                <a:spcPts val="0"/>
              </a:spcBef>
              <a:buClr>
                <a:srgbClr val="000000"/>
              </a:buClr>
              <a:buSzPts val="1100"/>
              <a:buFont typeface="EB Garamond"/>
              <a:buChar char="▪"/>
            </a:pPr>
            <a:r>
              <a:rPr lang="en-US" sz="2200">
                <a:solidFill>
                  <a:srgbClr val="000000"/>
                </a:solidFill>
                <a:latin typeface="EB Garamond"/>
                <a:ea typeface="EB Garamond"/>
                <a:cs typeface="EB Garamond"/>
                <a:sym typeface="EB Garamond"/>
              </a:rPr>
              <a:t>Handling different input data</a:t>
            </a:r>
            <a:endParaRPr sz="2200">
              <a:solidFill>
                <a:srgbClr val="000000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49" name="Google Shape;1849;g1f5dca458e3_0_0"/>
          <p:cNvSpPr txBox="1"/>
          <p:nvPr/>
        </p:nvSpPr>
        <p:spPr>
          <a:xfrm>
            <a:off x="978900" y="5079076"/>
            <a:ext cx="9187200" cy="6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t" anchorCtr="0">
            <a:noAutofit/>
          </a:bodyPr>
          <a:lstStyle/>
          <a:p>
            <a:r>
              <a:rPr lang="en-US" sz="3600">
                <a:solidFill>
                  <a:schemeClr val="dk1"/>
                </a:solidFill>
                <a:latin typeface="EB Garamond"/>
                <a:ea typeface="EB Garamond"/>
                <a:cs typeface="EB Garamond"/>
                <a:sym typeface="EB Garamond"/>
              </a:rPr>
              <a:t>100% Completion of the above tasks</a:t>
            </a:r>
            <a:endParaRPr sz="360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50" name="Google Shape;1850;g1f5dca458e3_0_0"/>
          <p:cNvSpPr txBox="1"/>
          <p:nvPr/>
        </p:nvSpPr>
        <p:spPr>
          <a:xfrm>
            <a:off x="891560" y="6343928"/>
            <a:ext cx="5259600" cy="6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t" anchorCtr="0">
            <a:noAutofit/>
          </a:bodyPr>
          <a:lstStyle/>
          <a:p>
            <a:r>
              <a:rPr lang="en-US" sz="3600" b="1">
                <a:solidFill>
                  <a:schemeClr val="lt2"/>
                </a:solidFill>
                <a:latin typeface="EB Garamond"/>
                <a:ea typeface="EB Garamond"/>
                <a:cs typeface="EB Garamond"/>
                <a:sym typeface="EB Garamond"/>
              </a:rPr>
              <a:t>Learning outcome</a:t>
            </a:r>
            <a:endParaRPr sz="3600" b="1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51" name="Google Shape;1851;g1f5dca458e3_0_0"/>
          <p:cNvSpPr txBox="1"/>
          <p:nvPr/>
        </p:nvSpPr>
        <p:spPr>
          <a:xfrm>
            <a:off x="891548" y="501650"/>
            <a:ext cx="7646400" cy="6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t" anchorCtr="0">
            <a:noAutofit/>
          </a:bodyPr>
          <a:lstStyle/>
          <a:p>
            <a:r>
              <a:rPr lang="en-US" sz="3600">
                <a:solidFill>
                  <a:srgbClr val="0B5394"/>
                </a:solidFill>
                <a:latin typeface="EB Garamond ExtraBold"/>
                <a:ea typeface="EB Garamond ExtraBold"/>
                <a:cs typeface="EB Garamond ExtraBold"/>
                <a:sym typeface="EB Garamond ExtraBold"/>
              </a:rPr>
              <a:t>Task 3 :: Frontend Creation</a:t>
            </a:r>
            <a:endParaRPr sz="3600">
              <a:solidFill>
                <a:srgbClr val="0B5394"/>
              </a:solidFill>
              <a:latin typeface="EB Garamond ExtraBold"/>
              <a:ea typeface="EB Garamond ExtraBold"/>
              <a:cs typeface="EB Garamond ExtraBold"/>
              <a:sym typeface="EB Garamond ExtraBold"/>
            </a:endParaRPr>
          </a:p>
        </p:txBody>
      </p:sp>
      <p:sp>
        <p:nvSpPr>
          <p:cNvPr id="1852" name="Google Shape;1852;g1f5dca458e3_0_0"/>
          <p:cNvSpPr txBox="1"/>
          <p:nvPr/>
        </p:nvSpPr>
        <p:spPr>
          <a:xfrm>
            <a:off x="978900" y="4441906"/>
            <a:ext cx="9187200" cy="63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91400" rIns="182850" bIns="91400" anchor="t" anchorCtr="0">
            <a:noAutofit/>
          </a:bodyPr>
          <a:lstStyle/>
          <a:p>
            <a:r>
              <a:rPr lang="en-US" sz="2400">
                <a:solidFill>
                  <a:srgbClr val="0B5394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Evaluation Metric:</a:t>
            </a:r>
            <a:endParaRPr sz="2400">
              <a:solidFill>
                <a:srgbClr val="0B5394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  <p:extLst>
      <p:ext uri="{BB962C8B-B14F-4D97-AF65-F5344CB8AC3E}">
        <p14:creationId xmlns:p14="http://schemas.microsoft.com/office/powerpoint/2010/main" val="1458837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 r="105"/>
          <a:stretch>
            <a:fillRect/>
          </a:stretch>
        </p:blipFill>
        <p:spPr>
          <a:xfrm>
            <a:off x="0" y="0"/>
            <a:ext cx="18287980" cy="10296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541026" y="6876886"/>
            <a:ext cx="350484" cy="873236"/>
            <a:chOff x="0" y="0"/>
            <a:chExt cx="467312" cy="116431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67360" cy="1164336"/>
            </a:xfrm>
            <a:custGeom>
              <a:avLst/>
              <a:gdLst/>
              <a:ahLst/>
              <a:cxnLst/>
              <a:rect l="l" t="t" r="r" b="b"/>
              <a:pathLst>
                <a:path w="467360" h="1164336">
                  <a:moveTo>
                    <a:pt x="0" y="0"/>
                  </a:moveTo>
                  <a:lnTo>
                    <a:pt x="467360" y="0"/>
                  </a:lnTo>
                  <a:lnTo>
                    <a:pt x="467360" y="1164336"/>
                  </a:lnTo>
                  <a:lnTo>
                    <a:pt x="0" y="1164336"/>
                  </a:lnTo>
                  <a:close/>
                </a:path>
              </a:pathLst>
            </a:custGeom>
            <a:solidFill>
              <a:srgbClr val="C88C32"/>
            </a:solidFill>
          </p:spPr>
        </p:sp>
      </p:grpSp>
      <p:sp>
        <p:nvSpPr>
          <p:cNvPr id="5" name="AutoShape 5"/>
          <p:cNvSpPr/>
          <p:nvPr/>
        </p:nvSpPr>
        <p:spPr>
          <a:xfrm rot="5366785">
            <a:off x="-598090" y="8670287"/>
            <a:ext cx="2628716" cy="0"/>
          </a:xfrm>
          <a:prstGeom prst="line">
            <a:avLst/>
          </a:prstGeom>
          <a:ln w="9525" cap="rnd">
            <a:solidFill>
              <a:srgbClr val="C88C32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 rot="5382915">
            <a:off x="-2079208" y="3714688"/>
            <a:ext cx="5593352" cy="0"/>
          </a:xfrm>
          <a:prstGeom prst="line">
            <a:avLst/>
          </a:prstGeom>
          <a:ln w="9525" cap="rnd">
            <a:solidFill>
              <a:srgbClr val="223669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7" name="Group 7"/>
          <p:cNvGrpSpPr/>
          <p:nvPr/>
        </p:nvGrpSpPr>
        <p:grpSpPr>
          <a:xfrm>
            <a:off x="541026" y="451964"/>
            <a:ext cx="350484" cy="873236"/>
            <a:chOff x="0" y="0"/>
            <a:chExt cx="467312" cy="116431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467360" cy="1164336"/>
            </a:xfrm>
            <a:custGeom>
              <a:avLst/>
              <a:gdLst/>
              <a:ahLst/>
              <a:cxnLst/>
              <a:rect l="l" t="t" r="r" b="b"/>
              <a:pathLst>
                <a:path w="467360" h="1164336">
                  <a:moveTo>
                    <a:pt x="0" y="0"/>
                  </a:moveTo>
                  <a:lnTo>
                    <a:pt x="467360" y="0"/>
                  </a:lnTo>
                  <a:lnTo>
                    <a:pt x="467360" y="1164336"/>
                  </a:lnTo>
                  <a:lnTo>
                    <a:pt x="0" y="1164336"/>
                  </a:lnTo>
                  <a:close/>
                </a:path>
              </a:pathLst>
            </a:custGeom>
            <a:solidFill>
              <a:srgbClr val="223669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982983" y="519942"/>
            <a:ext cx="5076750" cy="545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>
                <a:solidFill>
                  <a:srgbClr val="223669"/>
                </a:solidFill>
                <a:latin typeface="EB Garamond Bold"/>
              </a:rPr>
              <a:t>Step-Wise Description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185048" y="6767712"/>
            <a:ext cx="5076750" cy="545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320"/>
              </a:lnSpc>
            </a:pPr>
            <a:r>
              <a:rPr lang="en-US" sz="3600" dirty="0" smtClean="0">
                <a:solidFill>
                  <a:srgbClr val="C88C32"/>
                </a:solidFill>
                <a:latin typeface="EB Garamond Bold"/>
              </a:rPr>
              <a:t>Summary of your task</a:t>
            </a:r>
            <a:endParaRPr lang="en-US" sz="3600" dirty="0">
              <a:solidFill>
                <a:srgbClr val="C88C32"/>
              </a:solidFill>
              <a:latin typeface="EB Garamond Bold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185048" y="1274572"/>
            <a:ext cx="9094468" cy="43601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799" dirty="0">
                <a:solidFill>
                  <a:srgbClr val="000000"/>
                </a:solidFill>
                <a:latin typeface="Arial"/>
              </a:rPr>
              <a:t>Step 1: </a:t>
            </a:r>
            <a:r>
              <a:rPr lang="en-US" sz="2799" dirty="0" smtClean="0">
                <a:solidFill>
                  <a:srgbClr val="000000"/>
                </a:solidFill>
                <a:latin typeface="Arial"/>
              </a:rPr>
              <a:t>Define Your Goals. </a:t>
            </a:r>
          </a:p>
          <a:p>
            <a:pPr>
              <a:lnSpc>
                <a:spcPts val="3359"/>
              </a:lnSpc>
            </a:pPr>
            <a:r>
              <a:rPr lang="en-US" sz="2799" dirty="0" smtClean="0">
                <a:solidFill>
                  <a:srgbClr val="000000"/>
                </a:solidFill>
                <a:latin typeface="Arial"/>
              </a:rPr>
              <a:t>Step 2:Choose a platform.</a:t>
            </a:r>
          </a:p>
          <a:p>
            <a:pPr>
              <a:lnSpc>
                <a:spcPts val="3359"/>
              </a:lnSpc>
            </a:pPr>
            <a:r>
              <a:rPr lang="en-US" sz="2799" dirty="0" smtClean="0">
                <a:solidFill>
                  <a:srgbClr val="000000"/>
                </a:solidFill>
                <a:latin typeface="Arial"/>
              </a:rPr>
              <a:t>Step 3:Choose a Domain </a:t>
            </a:r>
            <a:r>
              <a:rPr lang="en-US" sz="2799" dirty="0">
                <a:solidFill>
                  <a:srgbClr val="000000"/>
                </a:solidFill>
                <a:latin typeface="Arial"/>
              </a:rPr>
              <a:t>N</a:t>
            </a:r>
            <a:r>
              <a:rPr lang="en-US" sz="2799" dirty="0" smtClean="0">
                <a:solidFill>
                  <a:srgbClr val="000000"/>
                </a:solidFill>
                <a:latin typeface="Arial"/>
              </a:rPr>
              <a:t>ame and Hosting.</a:t>
            </a:r>
          </a:p>
          <a:p>
            <a:pPr algn="l">
              <a:lnSpc>
                <a:spcPts val="3359"/>
              </a:lnSpc>
            </a:pPr>
            <a:r>
              <a:rPr lang="en-US" sz="2799" dirty="0" smtClean="0">
                <a:solidFill>
                  <a:srgbClr val="000000"/>
                </a:solidFill>
                <a:latin typeface="Arial"/>
              </a:rPr>
              <a:t>Step 4: Design Your Website.</a:t>
            </a:r>
          </a:p>
          <a:p>
            <a:pPr algn="l">
              <a:lnSpc>
                <a:spcPts val="3359"/>
              </a:lnSpc>
            </a:pPr>
            <a:r>
              <a:rPr lang="en-US" sz="2799" dirty="0" smtClean="0">
                <a:solidFill>
                  <a:srgbClr val="000000"/>
                </a:solidFill>
                <a:latin typeface="Arial"/>
              </a:rPr>
              <a:t>Step 5:Create a Job </a:t>
            </a:r>
            <a:r>
              <a:rPr lang="en-US" sz="2799" dirty="0">
                <a:solidFill>
                  <a:srgbClr val="000000"/>
                </a:solidFill>
                <a:latin typeface="Arial"/>
              </a:rPr>
              <a:t>B</a:t>
            </a:r>
            <a:r>
              <a:rPr lang="en-US" sz="2799" dirty="0" smtClean="0">
                <a:solidFill>
                  <a:srgbClr val="000000"/>
                </a:solidFill>
                <a:latin typeface="Arial"/>
              </a:rPr>
              <a:t>oard </a:t>
            </a:r>
          </a:p>
          <a:p>
            <a:pPr algn="l">
              <a:lnSpc>
                <a:spcPts val="3359"/>
              </a:lnSpc>
            </a:pPr>
            <a:r>
              <a:rPr lang="en-US" sz="2799" dirty="0" smtClean="0">
                <a:solidFill>
                  <a:srgbClr val="000000"/>
                </a:solidFill>
                <a:latin typeface="Arial"/>
              </a:rPr>
              <a:t>Step 6: Add a useful Features</a:t>
            </a:r>
          </a:p>
          <a:p>
            <a:pPr algn="l">
              <a:lnSpc>
                <a:spcPts val="3359"/>
              </a:lnSpc>
            </a:pPr>
            <a:r>
              <a:rPr lang="en-US" sz="2799" dirty="0" smtClean="0">
                <a:solidFill>
                  <a:srgbClr val="000000"/>
                </a:solidFill>
                <a:latin typeface="Arial"/>
              </a:rPr>
              <a:t>Step 7: Add a Contact page</a:t>
            </a:r>
          </a:p>
          <a:p>
            <a:pPr algn="l">
              <a:lnSpc>
                <a:spcPts val="3359"/>
              </a:lnSpc>
            </a:pPr>
            <a:r>
              <a:rPr lang="en-US" sz="2799" dirty="0" smtClean="0">
                <a:solidFill>
                  <a:srgbClr val="000000"/>
                </a:solidFill>
                <a:latin typeface="Arial"/>
              </a:rPr>
              <a:t>Step 8: Optimize for search engines</a:t>
            </a:r>
          </a:p>
          <a:p>
            <a:pPr algn="l">
              <a:lnSpc>
                <a:spcPts val="3359"/>
              </a:lnSpc>
            </a:pPr>
            <a:r>
              <a:rPr lang="en-US" sz="2799" dirty="0" smtClean="0">
                <a:solidFill>
                  <a:srgbClr val="000000"/>
                </a:solidFill>
                <a:latin typeface="Arial"/>
              </a:rPr>
              <a:t>Step </a:t>
            </a:r>
            <a:r>
              <a:rPr lang="en-US" sz="2799" dirty="0">
                <a:solidFill>
                  <a:srgbClr val="000000"/>
                </a:solidFill>
                <a:latin typeface="Arial"/>
              </a:rPr>
              <a:t>9: </a:t>
            </a:r>
            <a:r>
              <a:rPr lang="en-US" sz="2799" dirty="0" smtClean="0">
                <a:solidFill>
                  <a:srgbClr val="000000"/>
                </a:solidFill>
                <a:latin typeface="Arial"/>
              </a:rPr>
              <a:t>Launch </a:t>
            </a:r>
            <a:r>
              <a:rPr lang="en-US" sz="2799" dirty="0">
                <a:solidFill>
                  <a:srgbClr val="000000"/>
                </a:solidFill>
                <a:latin typeface="Arial"/>
              </a:rPr>
              <a:t>Y</a:t>
            </a:r>
            <a:r>
              <a:rPr lang="en-US" sz="2799" dirty="0" smtClean="0">
                <a:solidFill>
                  <a:srgbClr val="000000"/>
                </a:solidFill>
                <a:latin typeface="Arial"/>
              </a:rPr>
              <a:t>our </a:t>
            </a:r>
            <a:r>
              <a:rPr lang="en-US" sz="2799" dirty="0">
                <a:solidFill>
                  <a:srgbClr val="000000"/>
                </a:solidFill>
                <a:latin typeface="Arial"/>
              </a:rPr>
              <a:t>W</a:t>
            </a:r>
            <a:r>
              <a:rPr lang="en-US" sz="2799" dirty="0" smtClean="0">
                <a:solidFill>
                  <a:srgbClr val="000000"/>
                </a:solidFill>
                <a:latin typeface="Arial"/>
              </a:rPr>
              <a:t>ebsite</a:t>
            </a:r>
            <a:endParaRPr lang="en-US" sz="2799" dirty="0">
              <a:solidFill>
                <a:srgbClr val="000000"/>
              </a:solidFill>
              <a:latin typeface="Arial"/>
            </a:endParaRPr>
          </a:p>
          <a:p>
            <a:pPr algn="l">
              <a:lnSpc>
                <a:spcPts val="3359"/>
              </a:lnSpc>
            </a:pPr>
            <a:r>
              <a:rPr lang="en-US" sz="2799" dirty="0">
                <a:solidFill>
                  <a:srgbClr val="000000"/>
                </a:solidFill>
                <a:latin typeface="Arial"/>
              </a:rPr>
              <a:t>Step 10: Update Y</a:t>
            </a:r>
            <a:r>
              <a:rPr lang="en-US" sz="2799" dirty="0" smtClean="0">
                <a:solidFill>
                  <a:srgbClr val="000000"/>
                </a:solidFill>
                <a:latin typeface="Arial"/>
              </a:rPr>
              <a:t>our </a:t>
            </a:r>
            <a:r>
              <a:rPr lang="en-US" sz="2799" dirty="0">
                <a:solidFill>
                  <a:srgbClr val="000000"/>
                </a:solidFill>
                <a:latin typeface="Arial"/>
              </a:rPr>
              <a:t>W</a:t>
            </a:r>
            <a:r>
              <a:rPr lang="en-US" sz="2799" dirty="0" smtClean="0">
                <a:solidFill>
                  <a:srgbClr val="000000"/>
                </a:solidFill>
                <a:latin typeface="Arial"/>
              </a:rPr>
              <a:t>ebsite Regularly</a:t>
            </a:r>
            <a:endParaRPr lang="en-US" sz="2799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1583095" y="7395798"/>
            <a:ext cx="16009618" cy="25887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359"/>
              </a:lnSpc>
            </a:pPr>
            <a:r>
              <a:rPr lang="en-US" sz="2799" dirty="0">
                <a:solidFill>
                  <a:srgbClr val="000000"/>
                </a:solidFill>
                <a:latin typeface="Arial"/>
              </a:rPr>
              <a:t>My task is to provide a step-by-step guide for creating a job search website. The steps include defining your target audience and their needs, choosing a domain name and hosting provider, deciding on a website builder or platform, designing your website, creating a job board, adding useful features, optimizing your website for search engines, creating social media accounts, testing and launching your website, and marketing your website. The ultimate goal is to create a user-friendly and effective job search website that helps job seekers and employers connect.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4" name="Google Shape;1864;g1f5dca458e3_0_1833"/>
          <p:cNvSpPr txBox="1">
            <a:spLocks noGrp="1"/>
          </p:cNvSpPr>
          <p:nvPr>
            <p:ph type="body" idx="1"/>
          </p:nvPr>
        </p:nvSpPr>
        <p:spPr>
          <a:xfrm>
            <a:off x="7438492" y="4528830"/>
            <a:ext cx="3429600" cy="640200"/>
          </a:xfrm>
          <a:prstGeom prst="rect">
            <a:avLst/>
          </a:prstGeom>
        </p:spPr>
        <p:txBody>
          <a:bodyPr spcFirstLastPara="1" vert="horz" wrap="square" lIns="182850" tIns="91400" rIns="182850" bIns="91400" rtlCol="0" anchor="ctr" anchorCtr="0">
            <a:noAutofit/>
          </a:bodyPr>
          <a:lstStyle/>
          <a:p>
            <a:pPr marL="0" indent="0"/>
            <a:r>
              <a:rPr lang="en-US" sz="3600">
                <a:solidFill>
                  <a:schemeClr val="dk2"/>
                </a:solidFill>
                <a:latin typeface="EB Garamond"/>
                <a:ea typeface="EB Garamond"/>
                <a:cs typeface="EB Garamond"/>
                <a:sym typeface="EB Garamond"/>
              </a:rPr>
              <a:t>Check-List</a:t>
            </a:r>
            <a:endParaRPr sz="3600">
              <a:solidFill>
                <a:schemeClr val="dk2"/>
              </a:solidFill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5" name="Google Shape;1865;g1f5dca458e3_0_1833"/>
          <p:cNvSpPr txBox="1">
            <a:spLocks noGrp="1"/>
          </p:cNvSpPr>
          <p:nvPr>
            <p:ph type="body" idx="2"/>
          </p:nvPr>
        </p:nvSpPr>
        <p:spPr>
          <a:xfrm>
            <a:off x="1634270" y="1922218"/>
            <a:ext cx="3429600" cy="640200"/>
          </a:xfrm>
          <a:prstGeom prst="rect">
            <a:avLst/>
          </a:prstGeom>
        </p:spPr>
        <p:txBody>
          <a:bodyPr spcFirstLastPara="1" vert="horz" wrap="square" lIns="182850" tIns="91400" rIns="182850" bIns="91400" rtlCol="0" anchor="ctr" anchorCtr="0">
            <a:noAutofit/>
          </a:bodyPr>
          <a:lstStyle/>
          <a:p>
            <a:pPr marL="0" indent="0"/>
            <a:r>
              <a:rPr lang="en-US" sz="2000" b="0">
                <a:latin typeface="EB Garamond"/>
                <a:ea typeface="EB Garamond"/>
                <a:cs typeface="EB Garamond"/>
                <a:sym typeface="EB Garamond"/>
              </a:rPr>
              <a:t>Create folder structure for HTML  application</a:t>
            </a:r>
            <a:endParaRPr sz="2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6" name="Google Shape;1866;g1f5dca458e3_0_1833"/>
          <p:cNvSpPr txBox="1">
            <a:spLocks noGrp="1"/>
          </p:cNvSpPr>
          <p:nvPr>
            <p:ph type="body" idx="3"/>
          </p:nvPr>
        </p:nvSpPr>
        <p:spPr>
          <a:xfrm>
            <a:off x="637252" y="4377250"/>
            <a:ext cx="4060200" cy="640200"/>
          </a:xfrm>
          <a:prstGeom prst="rect">
            <a:avLst/>
          </a:prstGeom>
        </p:spPr>
        <p:txBody>
          <a:bodyPr spcFirstLastPara="1" vert="horz" wrap="square" lIns="182850" tIns="91400" rIns="182850" bIns="91400" rtlCol="0" anchor="ctr" anchorCtr="0">
            <a:noAutofit/>
          </a:bodyPr>
          <a:lstStyle/>
          <a:p>
            <a:pPr marL="0" indent="0"/>
            <a:r>
              <a:rPr lang="en-US" sz="2000" b="0">
                <a:latin typeface="EB Garamond"/>
                <a:ea typeface="EB Garamond"/>
                <a:cs typeface="EB Garamond"/>
                <a:sym typeface="EB Garamond"/>
              </a:rPr>
              <a:t>Write Functions for event handling</a:t>
            </a:r>
            <a:endParaRPr sz="2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7" name="Google Shape;1867;g1f5dca458e3_0_1833"/>
          <p:cNvSpPr txBox="1">
            <a:spLocks noGrp="1"/>
          </p:cNvSpPr>
          <p:nvPr>
            <p:ph type="body" idx="6"/>
          </p:nvPr>
        </p:nvSpPr>
        <p:spPr>
          <a:xfrm>
            <a:off x="13231032" y="1922218"/>
            <a:ext cx="3429600" cy="640200"/>
          </a:xfrm>
          <a:prstGeom prst="rect">
            <a:avLst/>
          </a:prstGeom>
        </p:spPr>
        <p:txBody>
          <a:bodyPr spcFirstLastPara="1" vert="horz" wrap="square" lIns="182850" tIns="91400" rIns="182850" bIns="91400" rtlCol="0" anchor="ctr" anchorCtr="0">
            <a:noAutofit/>
          </a:bodyPr>
          <a:lstStyle/>
          <a:p>
            <a:pPr marL="0" indent="0"/>
            <a:r>
              <a:rPr lang="en-US" sz="2000" b="0">
                <a:latin typeface="EB Garamond"/>
                <a:ea typeface="EB Garamond"/>
                <a:cs typeface="EB Garamond"/>
                <a:sym typeface="EB Garamond"/>
              </a:rPr>
              <a:t>Render Conditional components</a:t>
            </a:r>
            <a:endParaRPr sz="2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8" name="Google Shape;1868;g1f5dca458e3_0_1833"/>
          <p:cNvSpPr txBox="1">
            <a:spLocks noGrp="1"/>
          </p:cNvSpPr>
          <p:nvPr>
            <p:ph type="body" idx="7"/>
          </p:nvPr>
        </p:nvSpPr>
        <p:spPr>
          <a:xfrm>
            <a:off x="13574308" y="4377232"/>
            <a:ext cx="3429600" cy="640200"/>
          </a:xfrm>
          <a:prstGeom prst="rect">
            <a:avLst/>
          </a:prstGeom>
        </p:spPr>
        <p:txBody>
          <a:bodyPr spcFirstLastPara="1" vert="horz" wrap="square" lIns="182850" tIns="91400" rIns="182850" bIns="91400" rtlCol="0" anchor="ctr" anchorCtr="0">
            <a:noAutofit/>
          </a:bodyPr>
          <a:lstStyle/>
          <a:p>
            <a:pPr marL="0" indent="0"/>
            <a:r>
              <a:rPr lang="en-US" sz="2000" b="0">
                <a:latin typeface="EB Garamond"/>
                <a:ea typeface="EB Garamond"/>
                <a:cs typeface="EB Garamond"/>
                <a:sym typeface="EB Garamond"/>
              </a:rPr>
              <a:t>Overall UI of the project</a:t>
            </a:r>
            <a:endParaRPr sz="2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69" name="Google Shape;1869;g1f5dca458e3_0_1833"/>
          <p:cNvSpPr txBox="1">
            <a:spLocks noGrp="1"/>
          </p:cNvSpPr>
          <p:nvPr>
            <p:ph type="body" idx="8"/>
          </p:nvPr>
        </p:nvSpPr>
        <p:spPr>
          <a:xfrm>
            <a:off x="13204578" y="6897702"/>
            <a:ext cx="3429600" cy="640200"/>
          </a:xfrm>
          <a:prstGeom prst="rect">
            <a:avLst/>
          </a:prstGeom>
        </p:spPr>
        <p:txBody>
          <a:bodyPr spcFirstLastPara="1" vert="horz" wrap="square" lIns="182850" tIns="91400" rIns="182850" bIns="91400" rtlCol="0" anchor="ctr" anchorCtr="0">
            <a:noAutofit/>
          </a:bodyPr>
          <a:lstStyle/>
          <a:p>
            <a:pPr marL="0" indent="0"/>
            <a:r>
              <a:rPr lang="en-US" sz="2000" b="0">
                <a:latin typeface="EB Garamond"/>
                <a:ea typeface="EB Garamond"/>
                <a:cs typeface="EB Garamond"/>
                <a:sym typeface="EB Garamond"/>
              </a:rPr>
              <a:t>Handling broken links</a:t>
            </a:r>
            <a:endParaRPr sz="2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0" name="Google Shape;1870;g1f5dca458e3_0_1833"/>
          <p:cNvSpPr txBox="1">
            <a:spLocks noGrp="1"/>
          </p:cNvSpPr>
          <p:nvPr>
            <p:ph type="body" idx="9"/>
          </p:nvPr>
        </p:nvSpPr>
        <p:spPr>
          <a:xfrm>
            <a:off x="11169880" y="8517102"/>
            <a:ext cx="3429600" cy="640200"/>
          </a:xfrm>
          <a:prstGeom prst="rect">
            <a:avLst/>
          </a:prstGeom>
        </p:spPr>
        <p:txBody>
          <a:bodyPr spcFirstLastPara="1" vert="horz" wrap="square" lIns="182850" tIns="91400" rIns="182850" bIns="91400" rtlCol="0" anchor="ctr" anchorCtr="0">
            <a:noAutofit/>
          </a:bodyPr>
          <a:lstStyle/>
          <a:p>
            <a:pPr marL="0" indent="0"/>
            <a:r>
              <a:rPr lang="en-US" sz="2000" b="0">
                <a:latin typeface="EB Garamond"/>
                <a:ea typeface="EB Garamond"/>
                <a:cs typeface="EB Garamond"/>
                <a:sym typeface="EB Garamond"/>
              </a:rPr>
              <a:t>Optimizing render cycle</a:t>
            </a:r>
            <a:endParaRPr sz="2000" b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1871" name="Google Shape;1871;g1f5dca458e3_0_1833"/>
          <p:cNvSpPr txBox="1"/>
          <p:nvPr/>
        </p:nvSpPr>
        <p:spPr>
          <a:xfrm>
            <a:off x="386600" y="250351"/>
            <a:ext cx="7462000" cy="11079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82850" tIns="182850" rIns="182850" bIns="182850" anchor="t" anchorCtr="0">
            <a:spAutoFit/>
          </a:bodyPr>
          <a:lstStyle/>
          <a:p>
            <a:r>
              <a:rPr lang="en-US" sz="4800" dirty="0" smtClean="0">
                <a:solidFill>
                  <a:srgbClr val="C88C32"/>
                </a:solidFill>
                <a:latin typeface="EB Garamond Bold"/>
              </a:rPr>
              <a:t>Assessment Parameter</a:t>
            </a:r>
            <a:endParaRPr lang="en-US" sz="4800" dirty="0">
              <a:solidFill>
                <a:srgbClr val="C88C32"/>
              </a:solidFill>
              <a:latin typeface="EB Garamond Bold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338380" y="8531460"/>
            <a:ext cx="25378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en-US" dirty="0">
                <a:latin typeface="EB Garamond"/>
                <a:ea typeface="EB Garamond"/>
                <a:cs typeface="EB Garamond"/>
                <a:sym typeface="EB Garamond"/>
              </a:rPr>
              <a:t>Initiate a </a:t>
            </a:r>
            <a:r>
              <a:rPr lang="en-US" dirty="0" err="1" smtClean="0">
                <a:latin typeface="EB Garamond"/>
                <a:ea typeface="EB Garamond"/>
                <a:cs typeface="EB Garamond"/>
                <a:sym typeface="EB Garamond"/>
              </a:rPr>
              <a:t>github</a:t>
            </a:r>
            <a:r>
              <a:rPr lang="en-US" dirty="0" smtClean="0">
                <a:latin typeface="EB Garamond"/>
                <a:ea typeface="EB Garamond"/>
                <a:cs typeface="EB Garamond"/>
                <a:sym typeface="EB Garamond"/>
              </a:rPr>
              <a:t> </a:t>
            </a:r>
            <a:r>
              <a:rPr lang="en-US" dirty="0">
                <a:latin typeface="EB Garamond"/>
                <a:ea typeface="EB Garamond"/>
                <a:cs typeface="EB Garamond"/>
                <a:sym typeface="EB Garamond"/>
              </a:rPr>
              <a:t>repository</a:t>
            </a:r>
            <a:endParaRPr lang="en-US" dirty="0">
              <a:latin typeface="EB Garamond"/>
              <a:ea typeface="EB Garamond"/>
              <a:cs typeface="EB Garamond"/>
              <a:sym typeface="EB Garamond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634270" y="7209053"/>
            <a:ext cx="360066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en-US" dirty="0">
                <a:latin typeface="EB Garamond"/>
                <a:ea typeface="EB Garamond"/>
                <a:cs typeface="EB Garamond"/>
                <a:sym typeface="EB Garamond"/>
              </a:rPr>
              <a:t>Get your initial project Structure ready</a:t>
            </a:r>
            <a:endParaRPr lang="en-US" dirty="0">
              <a:latin typeface="EB Garamond"/>
              <a:ea typeface="EB Garamond"/>
              <a:cs typeface="EB Garamond"/>
              <a:sym typeface="EB Garamond"/>
            </a:endParaRPr>
          </a:p>
        </p:txBody>
      </p:sp>
    </p:spTree>
    <p:extLst>
      <p:ext uri="{BB962C8B-B14F-4D97-AF65-F5344CB8AC3E}">
        <p14:creationId xmlns:p14="http://schemas.microsoft.com/office/powerpoint/2010/main" val="3733454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 t="8552" r="1749" b="8565"/>
          <a:stretch>
            <a:fillRect/>
          </a:stretch>
        </p:blipFill>
        <p:spPr>
          <a:xfrm>
            <a:off x="-25400" y="-25400"/>
            <a:ext cx="18288002" cy="10287002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rcRect r="17"/>
          <a:stretch>
            <a:fillRect/>
          </a:stretch>
        </p:blipFill>
        <p:spPr>
          <a:xfrm>
            <a:off x="0" y="0"/>
            <a:ext cx="18287980" cy="10286988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4480990" y="2815770"/>
            <a:ext cx="9623142" cy="153340"/>
            <a:chOff x="0" y="0"/>
            <a:chExt cx="12830856" cy="204453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2830810" cy="204470"/>
            </a:xfrm>
            <a:custGeom>
              <a:avLst/>
              <a:gdLst/>
              <a:ahLst/>
              <a:cxnLst/>
              <a:rect l="l" t="t" r="r" b="b"/>
              <a:pathLst>
                <a:path w="12830810" h="204470">
                  <a:moveTo>
                    <a:pt x="0" y="0"/>
                  </a:moveTo>
                  <a:lnTo>
                    <a:pt x="12830810" y="0"/>
                  </a:lnTo>
                  <a:lnTo>
                    <a:pt x="12830810" y="204470"/>
                  </a:lnTo>
                  <a:lnTo>
                    <a:pt x="0" y="204470"/>
                  </a:lnTo>
                  <a:close/>
                </a:path>
              </a:pathLst>
            </a:custGeom>
            <a:solidFill>
              <a:srgbClr val="F0C8CE"/>
            </a:solidFill>
          </p:spPr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5"/>
          <a:srcRect/>
          <a:stretch>
            <a:fillRect/>
          </a:stretch>
        </p:blipFill>
        <p:spPr>
          <a:xfrm>
            <a:off x="5385670" y="3570514"/>
            <a:ext cx="2362200" cy="2362200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4466646" y="1226916"/>
            <a:ext cx="9637486" cy="1588854"/>
            <a:chOff x="0" y="0"/>
            <a:chExt cx="12849981" cy="2118472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12849987" cy="2118487"/>
            </a:xfrm>
            <a:custGeom>
              <a:avLst/>
              <a:gdLst/>
              <a:ahLst/>
              <a:cxnLst/>
              <a:rect l="l" t="t" r="r" b="b"/>
              <a:pathLst>
                <a:path w="12849987" h="2118487">
                  <a:moveTo>
                    <a:pt x="0" y="0"/>
                  </a:moveTo>
                  <a:lnTo>
                    <a:pt x="12849987" y="0"/>
                  </a:lnTo>
                  <a:lnTo>
                    <a:pt x="12849987" y="2118487"/>
                  </a:lnTo>
                  <a:lnTo>
                    <a:pt x="0" y="2118487"/>
                  </a:lnTo>
                  <a:close/>
                </a:path>
              </a:pathLst>
            </a:custGeom>
            <a:solidFill>
              <a:srgbClr val="223669"/>
            </a:solidFill>
          </p:spPr>
        </p:sp>
      </p:grpSp>
      <p:sp>
        <p:nvSpPr>
          <p:cNvPr id="9" name="TextBox 9"/>
          <p:cNvSpPr txBox="1"/>
          <p:nvPr/>
        </p:nvSpPr>
        <p:spPr>
          <a:xfrm>
            <a:off x="5359857" y="1640803"/>
            <a:ext cx="7851062" cy="8166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20"/>
              </a:lnSpc>
            </a:pPr>
            <a:r>
              <a:rPr lang="en-US" sz="3600">
                <a:solidFill>
                  <a:srgbClr val="FFFFFF"/>
                </a:solidFill>
                <a:latin typeface="Public Sans Bold Italics"/>
              </a:rPr>
              <a:t>Submission Github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8270085" y="4476393"/>
            <a:ext cx="5261550" cy="12815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359"/>
              </a:lnSpc>
            </a:pPr>
            <a:r>
              <a:rPr lang="en-US" sz="2799" dirty="0">
                <a:solidFill>
                  <a:srgbClr val="BD8738"/>
                </a:solidFill>
                <a:latin typeface="Public Sans Bold Italics"/>
              </a:rPr>
              <a:t>https://github.com/manoj2608/Naan-Mudhalvan_FSD-Batch_A52_6</a:t>
            </a:r>
            <a:endParaRPr lang="en-US" sz="2799" dirty="0">
              <a:solidFill>
                <a:srgbClr val="BD8738"/>
              </a:solidFill>
              <a:latin typeface="Public Sans Bold Itali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 r="17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rcRect r="17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5"/>
          <a:srcRect r="17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</TotalTime>
  <Words>335</Words>
  <Application>Microsoft Office PowerPoint</Application>
  <PresentationFormat>Custom</PresentationFormat>
  <Paragraphs>66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9" baseType="lpstr">
      <vt:lpstr>EB Garamond</vt:lpstr>
      <vt:lpstr>Arial Bold</vt:lpstr>
      <vt:lpstr>EB Garamond ExtraBold</vt:lpstr>
      <vt:lpstr>EB Garamond Medium</vt:lpstr>
      <vt:lpstr>Public Sans Bold Italics</vt:lpstr>
      <vt:lpstr>EB Garamond Bold</vt:lpstr>
      <vt:lpstr>Calibri</vt:lpstr>
      <vt:lpstr>Arial</vt:lpstr>
      <vt:lpstr>Public Sans Bold</vt:lpstr>
      <vt:lpstr>Public Sans</vt:lpstr>
      <vt:lpstr>Montserrat ExtraBold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RASA FSD NM portfolio UI</dc:title>
  <dc:creator>BHARATHKUMAR</dc:creator>
  <cp:lastModifiedBy>Lenovo</cp:lastModifiedBy>
  <cp:revision>9</cp:revision>
  <dcterms:created xsi:type="dcterms:W3CDTF">2006-08-16T00:00:00Z</dcterms:created>
  <dcterms:modified xsi:type="dcterms:W3CDTF">2023-04-28T08:02:11Z</dcterms:modified>
  <dc:identifier>DAFer9m9ETE</dc:identifier>
</cp:coreProperties>
</file>

<file path=docProps/thumbnail.jpeg>
</file>